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92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lastchar/telco-customer-chur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jmdamkeFAG/Projeto-Final-DataScience" TargetMode="External"/><Relationship Id="rId4" Type="http://schemas.openxmlformats.org/officeDocument/2006/relationships/hyperlink" Target="https://scikit-learn.org/stable/documentation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41170"/>
            <a:ext cx="7468553" cy="2253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Previsão de Churn em Telecomunicações: Uma Abordagem de Machine Learning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4090035"/>
            <a:ext cx="55139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Trabalho Final - Ciência de Dados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0095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Centro Universitário Assis Gurgacz - FAG Toledo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45318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Professor: Luan Oliveira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10540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Integrantes: Jean Matheus &amp; Matheus Nogueira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988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Referências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618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Datasets: Telco Customer Churn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286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 Oficial Scikit-Learn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53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do Projeto: jmdamkeFAG/Projeto-Final-DataScience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475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2DFB9D4-F7E8-CBEE-881A-E2C686488EDE}"/>
              </a:ext>
            </a:extLst>
          </p:cNvPr>
          <p:cNvSpPr/>
          <p:nvPr/>
        </p:nvSpPr>
        <p:spPr>
          <a:xfrm>
            <a:off x="12737431" y="7748746"/>
            <a:ext cx="1796716" cy="38302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5144"/>
            <a:ext cx="129348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Problema do Churn e Nosso Objetivo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8791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</a:t>
            </a:r>
            <a:r>
              <a:rPr lang="en-US" sz="18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churn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ou cancelamento de clientes, representa um desafio crítico para empresas de telecomunicações, resultando em perda direta de receita e impacto na sustentabilidade do negócio.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231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Nosso projeto visa desenvolver um modelo de </a:t>
            </a:r>
            <a:r>
              <a:rPr lang="en-US" sz="18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Inteligência Artificial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 a capacidade de prever, com antecedência, quais clientes estão propensos a cancelar seus contratos no próximo mês.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35840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Utilizamos uma abordagem de </a:t>
            </a:r>
            <a:r>
              <a:rPr lang="en-US" sz="18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Aprendizado Supervisionado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(Classificação Binária) para identificar padrões complexos no comportamento dos clientes que antecedem a decisão de saída.</a:t>
            </a:r>
            <a:endParaRPr lang="en-US" sz="185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5F28DD4-D080-DAF4-0459-1988F73091F3}"/>
              </a:ext>
            </a:extLst>
          </p:cNvPr>
          <p:cNvSpPr/>
          <p:nvPr/>
        </p:nvSpPr>
        <p:spPr>
          <a:xfrm>
            <a:off x="12737431" y="7748746"/>
            <a:ext cx="1796716" cy="38302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194" y="799267"/>
            <a:ext cx="12183308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Base de Dados: Coleta e Tratamento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88194" y="2137053"/>
            <a:ext cx="6414373" cy="2365177"/>
          </a:xfrm>
          <a:prstGeom prst="roundRect">
            <a:avLst>
              <a:gd name="adj" fmla="val 6186"/>
            </a:avLst>
          </a:prstGeom>
          <a:solidFill>
            <a:srgbClr val="112836"/>
          </a:solidFill>
          <a:ln/>
        </p:spPr>
      </p:sp>
      <p:sp>
        <p:nvSpPr>
          <p:cNvPr id="4" name="Shape 2"/>
          <p:cNvSpPr/>
          <p:nvPr/>
        </p:nvSpPr>
        <p:spPr>
          <a:xfrm>
            <a:off x="788194" y="2106573"/>
            <a:ext cx="6414373" cy="121920"/>
          </a:xfrm>
          <a:prstGeom prst="roundRect">
            <a:avLst>
              <a:gd name="adj" fmla="val 27707"/>
            </a:avLst>
          </a:prstGeom>
          <a:solidFill>
            <a:srgbClr val="0A988B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799273"/>
            <a:ext cx="675561" cy="675561"/>
          </a:xfrm>
          <a:prstGeom prst="roundRect">
            <a:avLst>
              <a:gd name="adj" fmla="val 135354"/>
            </a:avLst>
          </a:prstGeom>
          <a:solidFill>
            <a:srgbClr val="0A988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0244" y="2001917"/>
            <a:ext cx="270153" cy="2701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3821" y="2699980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Fonte e Volume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43821" y="3166110"/>
            <a:ext cx="5903119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"Telco Customer Churn" do Kaggle, contendo 7.043 registros (clientes) e 21 variáveis (colunas) descrevendo o perfil e serviços contratados.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7714" y="2137053"/>
            <a:ext cx="6414492" cy="2365177"/>
          </a:xfrm>
          <a:prstGeom prst="roundRect">
            <a:avLst>
              <a:gd name="adj" fmla="val 6186"/>
            </a:avLst>
          </a:prstGeom>
          <a:solidFill>
            <a:srgbClr val="112836"/>
          </a:solidFill>
          <a:ln/>
        </p:spPr>
      </p:sp>
      <p:sp>
        <p:nvSpPr>
          <p:cNvPr id="10" name="Shape 7"/>
          <p:cNvSpPr/>
          <p:nvPr/>
        </p:nvSpPr>
        <p:spPr>
          <a:xfrm>
            <a:off x="7427714" y="2106573"/>
            <a:ext cx="6414492" cy="121920"/>
          </a:xfrm>
          <a:prstGeom prst="roundRect">
            <a:avLst>
              <a:gd name="adj" fmla="val 27707"/>
            </a:avLst>
          </a:prstGeom>
          <a:solidFill>
            <a:srgbClr val="0A988B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7120" y="1799273"/>
            <a:ext cx="675561" cy="675561"/>
          </a:xfrm>
          <a:prstGeom prst="roundRect">
            <a:avLst>
              <a:gd name="adj" fmla="val 135354"/>
            </a:avLst>
          </a:prstGeom>
          <a:solidFill>
            <a:srgbClr val="0A988B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9765" y="2001917"/>
            <a:ext cx="270153" cy="27015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3341" y="2699980"/>
            <a:ext cx="339732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Limpeza e Conversão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7683341" y="3166110"/>
            <a:ext cx="590323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Remoção de dados nulos e conversão de tipos de variáveis, como a coluna 'TotalCharges', para garantir a compatibilidade com os algoritmos de ML.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88194" y="5065157"/>
            <a:ext cx="6414373" cy="2365177"/>
          </a:xfrm>
          <a:prstGeom prst="roundRect">
            <a:avLst>
              <a:gd name="adj" fmla="val 6186"/>
            </a:avLst>
          </a:prstGeom>
          <a:solidFill>
            <a:srgbClr val="112836"/>
          </a:solidFill>
          <a:ln/>
        </p:spPr>
      </p:sp>
      <p:sp>
        <p:nvSpPr>
          <p:cNvPr id="16" name="Shape 12"/>
          <p:cNvSpPr/>
          <p:nvPr/>
        </p:nvSpPr>
        <p:spPr>
          <a:xfrm>
            <a:off x="788194" y="5034677"/>
            <a:ext cx="6414373" cy="121920"/>
          </a:xfrm>
          <a:prstGeom prst="roundRect">
            <a:avLst>
              <a:gd name="adj" fmla="val 27707"/>
            </a:avLst>
          </a:prstGeom>
          <a:solidFill>
            <a:srgbClr val="0A988B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600" y="4727377"/>
            <a:ext cx="675561" cy="675561"/>
          </a:xfrm>
          <a:prstGeom prst="roundRect">
            <a:avLst>
              <a:gd name="adj" fmla="val 135354"/>
            </a:avLst>
          </a:prstGeom>
          <a:solidFill>
            <a:srgbClr val="0A988B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0244" y="4930021"/>
            <a:ext cx="270153" cy="27015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43821" y="5628084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Label Encoding</a:t>
            </a:r>
            <a:endParaRPr lang="en-US" sz="2050" dirty="0"/>
          </a:p>
        </p:txBody>
      </p:sp>
      <p:sp>
        <p:nvSpPr>
          <p:cNvPr id="20" name="Text 15"/>
          <p:cNvSpPr/>
          <p:nvPr/>
        </p:nvSpPr>
        <p:spPr>
          <a:xfrm>
            <a:off x="1043821" y="6094214"/>
            <a:ext cx="5903119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Transformação de variáveis categóricas (texto como Sim/Não, Gênero) em representações numéricas, permitindo que os algoritmos compreendam e processem os dados.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7714" y="5065157"/>
            <a:ext cx="6414492" cy="2365177"/>
          </a:xfrm>
          <a:prstGeom prst="roundRect">
            <a:avLst>
              <a:gd name="adj" fmla="val 6186"/>
            </a:avLst>
          </a:prstGeom>
          <a:solidFill>
            <a:srgbClr val="112836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7714" y="5034677"/>
            <a:ext cx="6414492" cy="121920"/>
          </a:xfrm>
          <a:prstGeom prst="roundRect">
            <a:avLst>
              <a:gd name="adj" fmla="val 27707"/>
            </a:avLst>
          </a:prstGeom>
          <a:solidFill>
            <a:srgbClr val="0A988B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7120" y="4727377"/>
            <a:ext cx="675561" cy="675561"/>
          </a:xfrm>
          <a:prstGeom prst="roundRect">
            <a:avLst>
              <a:gd name="adj" fmla="val 135354"/>
            </a:avLst>
          </a:prstGeom>
          <a:solidFill>
            <a:srgbClr val="0A988B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9765" y="4930021"/>
            <a:ext cx="270153" cy="270153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3341" y="5628084"/>
            <a:ext cx="293584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Divisão dos Dados</a:t>
            </a:r>
            <a:endParaRPr lang="en-US" sz="2050" dirty="0"/>
          </a:p>
        </p:txBody>
      </p:sp>
      <p:sp>
        <p:nvSpPr>
          <p:cNvPr id="26" name="Text 20"/>
          <p:cNvSpPr/>
          <p:nvPr/>
        </p:nvSpPr>
        <p:spPr>
          <a:xfrm>
            <a:off x="7683341" y="6094214"/>
            <a:ext cx="590323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Separação da base em 80% para treinamento do modelo e 20% para testes, assegurando a avaliação imparcial do desempenho.</a:t>
            </a:r>
            <a:endParaRPr lang="en-US" sz="175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BFAF911-0A5B-4DA0-113B-8690921A0529}"/>
              </a:ext>
            </a:extLst>
          </p:cNvPr>
          <p:cNvSpPr/>
          <p:nvPr/>
        </p:nvSpPr>
        <p:spPr>
          <a:xfrm>
            <a:off x="12737431" y="7748746"/>
            <a:ext cx="1796716" cy="38302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598" y="844868"/>
            <a:ext cx="12414052" cy="495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Os Algoritmos Escolhidos: Comparando Paradigmas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89598" y="1677353"/>
            <a:ext cx="13451205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Para atender ao requisito de comparar diferentes paradigmas de modelagem, selecionamos dois algoritmos de classificação distintos: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9598" y="2136338"/>
            <a:ext cx="13451205" cy="5248275"/>
          </a:xfrm>
          <a:prstGeom prst="roundRect">
            <a:avLst>
              <a:gd name="adj" fmla="val 482"/>
            </a:avLst>
          </a:prstGeom>
          <a:solidFill>
            <a:srgbClr val="304755"/>
          </a:solidFill>
          <a:ln/>
        </p:spPr>
      </p:sp>
      <p:sp>
        <p:nvSpPr>
          <p:cNvPr id="5" name="Shape 3"/>
          <p:cNvSpPr/>
          <p:nvPr/>
        </p:nvSpPr>
        <p:spPr>
          <a:xfrm>
            <a:off x="589598" y="2136338"/>
            <a:ext cx="6725603" cy="5248275"/>
          </a:xfrm>
          <a:prstGeom prst="roundRect">
            <a:avLst>
              <a:gd name="adj" fmla="val 482"/>
            </a:avLst>
          </a:prstGeom>
          <a:solidFill>
            <a:srgbClr val="1C3645"/>
          </a:solidFill>
          <a:ln/>
        </p:spPr>
      </p:sp>
      <p:sp>
        <p:nvSpPr>
          <p:cNvPr id="6" name="Text 4"/>
          <p:cNvSpPr/>
          <p:nvPr/>
        </p:nvSpPr>
        <p:spPr>
          <a:xfrm>
            <a:off x="2500670" y="2304812"/>
            <a:ext cx="290345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Regressão Logística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58071" y="2703195"/>
            <a:ext cx="6388656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Utilizado como </a:t>
            </a:r>
            <a:r>
              <a:rPr lang="en-US" sz="130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baseline</a:t>
            </a:r>
            <a:r>
              <a:rPr lang="en-US" sz="13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(linha de base). É um modelo linear estatístico, eficiente para problemas de classificação binária mais simples, oferecendo interpretabilidade e rapidez.</a:t>
            </a:r>
            <a:endParaRPr lang="en-US" sz="13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82" y="3431738"/>
            <a:ext cx="5294114" cy="3784402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315200" y="2136338"/>
            <a:ext cx="6725603" cy="5248275"/>
          </a:xfrm>
          <a:prstGeom prst="rect">
            <a:avLst/>
          </a:prstGeom>
          <a:solidFill>
            <a:srgbClr val="1C3645"/>
          </a:solidFill>
          <a:ln/>
        </p:spPr>
      </p:sp>
      <p:sp>
        <p:nvSpPr>
          <p:cNvPr id="10" name="Shape 7"/>
          <p:cNvSpPr/>
          <p:nvPr/>
        </p:nvSpPr>
        <p:spPr>
          <a:xfrm>
            <a:off x="7315200" y="2136338"/>
            <a:ext cx="22860" cy="5248275"/>
          </a:xfrm>
          <a:prstGeom prst="roundRect">
            <a:avLst>
              <a:gd name="adj" fmla="val 110552"/>
            </a:avLst>
          </a:prstGeom>
          <a:solidFill>
            <a:srgbClr val="354F5E"/>
          </a:solidFill>
          <a:ln/>
        </p:spPr>
      </p:sp>
      <p:sp>
        <p:nvSpPr>
          <p:cNvPr id="11" name="Text 8"/>
          <p:cNvSpPr/>
          <p:nvPr/>
        </p:nvSpPr>
        <p:spPr>
          <a:xfrm>
            <a:off x="9488686" y="2304812"/>
            <a:ext cx="2378512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Random Forest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483673" y="2703195"/>
            <a:ext cx="6388656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Um modelo de </a:t>
            </a:r>
            <a:r>
              <a:rPr lang="en-US" sz="130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ensemble</a:t>
            </a:r>
            <a:r>
              <a:rPr lang="en-US" sz="13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(conjunto) que constrói múltiplas árvores de decisão. Escolhido por sua capacidade de capturar relações não-lineares e padrões complexos nos dados.</a:t>
            </a:r>
            <a:endParaRPr lang="en-US" sz="13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0" y="3431738"/>
            <a:ext cx="4211003" cy="267390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C3FAA6C0-B84D-D079-24FF-9AD798DA598E}"/>
              </a:ext>
            </a:extLst>
          </p:cNvPr>
          <p:cNvSpPr/>
          <p:nvPr/>
        </p:nvSpPr>
        <p:spPr>
          <a:xfrm>
            <a:off x="12737431" y="7748746"/>
            <a:ext cx="1796716" cy="38302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953" y="456962"/>
            <a:ext cx="10058400" cy="487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Comparativo de Desempenho dos Modelos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79953" y="1275636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análise de acurácia revela o desempenho de cada algoritmo na previsão do churn.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79953" y="1727121"/>
            <a:ext cx="13470493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modelo Random Forest obteve uma acurácia superior (aproximadamente 79-80%), demonstrando maior capacidade de generalização e detecção de padrões. A Regressão Logística apresentou um desempenho próximo, mas inferior na identificação de relações mais intrincadas nos dados de churn.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66" y="2443758"/>
            <a:ext cx="7331750" cy="48773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9953" y="7507486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530236-8E95-9902-D7AE-FD7E1548D822}"/>
              </a:ext>
            </a:extLst>
          </p:cNvPr>
          <p:cNvSpPr/>
          <p:nvPr/>
        </p:nvSpPr>
        <p:spPr>
          <a:xfrm>
            <a:off x="12737431" y="7748746"/>
            <a:ext cx="1796716" cy="38302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131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Resultados e Valor Estratégico para o Negócio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08102"/>
            <a:ext cx="4158734" cy="4300061"/>
          </a:xfrm>
          <a:prstGeom prst="roundRect">
            <a:avLst>
              <a:gd name="adj" fmla="val 863"/>
            </a:avLst>
          </a:prstGeom>
          <a:solidFill>
            <a:srgbClr val="304755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314741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3344823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4104799"/>
            <a:ext cx="368010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Conclusão Técnica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77039" y="5093018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modelo de Random Forest provou ser o mais adequado e robusto para a previsão de churn neste conjunto de dados.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908102"/>
            <a:ext cx="4158734" cy="4300061"/>
          </a:xfrm>
          <a:prstGeom prst="roundRect">
            <a:avLst>
              <a:gd name="adj" fmla="val 863"/>
            </a:avLst>
          </a:prstGeom>
          <a:solidFill>
            <a:srgbClr val="304755"/>
          </a:solidFill>
          <a:ln/>
        </p:spPr>
      </p:sp>
      <p:sp>
        <p:nvSpPr>
          <p:cNvPr id="9" name="Shape 6"/>
          <p:cNvSpPr/>
          <p:nvPr/>
        </p:nvSpPr>
        <p:spPr>
          <a:xfrm>
            <a:off x="5475089" y="314741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1C3645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495" y="3344823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5089" y="4104799"/>
            <a:ext cx="368010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Valor para o Negócio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475089" y="509301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 este modelo, a empresa pode identificar clientes de "alto risco de saída" proativamente.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908102"/>
            <a:ext cx="4158853" cy="4300061"/>
          </a:xfrm>
          <a:prstGeom prst="roundRect">
            <a:avLst>
              <a:gd name="adj" fmla="val 863"/>
            </a:avLst>
          </a:prstGeom>
          <a:solidFill>
            <a:srgbClr val="304755"/>
          </a:solidFill>
          <a:ln/>
        </p:spPr>
      </p:sp>
      <p:sp>
        <p:nvSpPr>
          <p:cNvPr id="14" name="Shape 10"/>
          <p:cNvSpPr/>
          <p:nvPr/>
        </p:nvSpPr>
        <p:spPr>
          <a:xfrm>
            <a:off x="9873139" y="314741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6172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0544" y="3344823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4104799"/>
            <a:ext cx="354163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Ação Estratégica</a:t>
            </a:r>
            <a:endParaRPr lang="en-US" sz="2650" dirty="0"/>
          </a:p>
        </p:txBody>
      </p:sp>
      <p:sp>
        <p:nvSpPr>
          <p:cNvPr id="17" name="Text 12"/>
          <p:cNvSpPr/>
          <p:nvPr/>
        </p:nvSpPr>
        <p:spPr>
          <a:xfrm>
            <a:off x="9873139" y="4670703"/>
            <a:ext cx="368022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Isso permite a oferta de descontos ou pacotes personalizados de forma preventiva, </a:t>
            </a:r>
            <a:r>
              <a:rPr lang="en-US" sz="18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reduzindo significativamente a perda de receita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 melhorando a retenção de clientes.</a:t>
            </a:r>
            <a:endParaRPr lang="en-US" sz="185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FA48E54-6D82-DF6D-DDD2-3EBEE0F318DA}"/>
              </a:ext>
            </a:extLst>
          </p:cNvPr>
          <p:cNvSpPr/>
          <p:nvPr/>
        </p:nvSpPr>
        <p:spPr>
          <a:xfrm>
            <a:off x="12737431" y="7748746"/>
            <a:ext cx="1796716" cy="38302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844" y="514588"/>
            <a:ext cx="12380833" cy="55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Como a Previsão de Churn Impacta a Retenção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4844" y="1439108"/>
            <a:ext cx="1332071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capacidade de prever o churn não é apenas uma métrica técnica, mas uma ferramenta poderosa para estratégias de retenção de clientes.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14" y="1949053"/>
            <a:ext cx="12733973" cy="49920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53058" y="2193874"/>
            <a:ext cx="2331068" cy="70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Identificação Proativa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1046043" y="2193874"/>
            <a:ext cx="2331069" cy="70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Análise de Risco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1046043" y="5991434"/>
            <a:ext cx="2331069" cy="70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Intervenções Direcionadas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253058" y="5991434"/>
            <a:ext cx="2331068" cy="70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Melhoria da Retenção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54844" y="7151608"/>
            <a:ext cx="13320712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Ao identificar clientes em risco antes que cancelem, as empresas podem implementar intervenções personalizadas, transformando uma potencial perda em uma oportunidade de fidelização.</a:t>
            </a:r>
            <a:endParaRPr lang="en-US" sz="145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37381EE-8BFE-D1C0-0CE1-B5B943D175E6}"/>
              </a:ext>
            </a:extLst>
          </p:cNvPr>
          <p:cNvSpPr/>
          <p:nvPr/>
        </p:nvSpPr>
        <p:spPr>
          <a:xfrm>
            <a:off x="12737431" y="7748746"/>
            <a:ext cx="1796716" cy="38302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025" y="609005"/>
            <a:ext cx="13082349" cy="1300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Papel da Ciência de Dados na Decisão Estratégica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74025" y="2241590"/>
            <a:ext cx="13082349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Este projeto demonstra como a Ciência de Dados pode transformar dados brutos em inteligência acionável, suportando decisões estratégicas.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4025" y="3197781"/>
            <a:ext cx="884515" cy="1326833"/>
          </a:xfrm>
          <a:prstGeom prst="roundRect">
            <a:avLst>
              <a:gd name="adj" fmla="val 360044"/>
            </a:avLst>
          </a:prstGeom>
          <a:solidFill>
            <a:srgbClr val="304755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369" y="3695343"/>
            <a:ext cx="331708" cy="3317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79640" y="3418880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Análise Preditiva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879640" y="3876675"/>
            <a:ext cx="1197673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Prever eventos futuros, como o churn, com base em padrões históricos.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4025" y="4745712"/>
            <a:ext cx="884515" cy="1326833"/>
          </a:xfrm>
          <a:prstGeom prst="roundRect">
            <a:avLst>
              <a:gd name="adj" fmla="val 360044"/>
            </a:avLst>
          </a:prstGeom>
          <a:solidFill>
            <a:srgbClr val="30475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369" y="5243274"/>
            <a:ext cx="331708" cy="3317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879640" y="4966811"/>
            <a:ext cx="377309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Otimização de Recursos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879640" y="5424607"/>
            <a:ext cx="1197673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Direcionar esforços e recursos para os clientes certos no momento certo.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774025" y="6293644"/>
            <a:ext cx="884515" cy="1326833"/>
          </a:xfrm>
          <a:prstGeom prst="roundRect">
            <a:avLst>
              <a:gd name="adj" fmla="val 360044"/>
            </a:avLst>
          </a:prstGeom>
          <a:solidFill>
            <a:srgbClr val="30475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369" y="6791206"/>
            <a:ext cx="331708" cy="33170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879640" y="6514743"/>
            <a:ext cx="39369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Crescimento Sustentável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879640" y="6972538"/>
            <a:ext cx="1197673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Garantir a saúde financeira da empresa através da retenção e satisfação do cliente.</a:t>
            </a:r>
            <a:endParaRPr lang="en-US" sz="17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A8707FC-9A1E-C2D4-204A-D282A119EA29}"/>
              </a:ext>
            </a:extLst>
          </p:cNvPr>
          <p:cNvSpPr/>
          <p:nvPr/>
        </p:nvSpPr>
        <p:spPr>
          <a:xfrm>
            <a:off x="12737431" y="7748746"/>
            <a:ext cx="1796716" cy="38302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1883"/>
            <a:ext cx="125507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Próximos Passos e Melhorias Futuras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448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modelo atual é um ponto de partida sólido. Contudo, há sempre espaço para refinamentos e expansão: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624197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0A988B"/>
          </a:solidFill>
          <a:ln/>
        </p:spPr>
      </p:sp>
      <p:sp>
        <p:nvSpPr>
          <p:cNvPr id="5" name="Text 3"/>
          <p:cNvSpPr/>
          <p:nvPr/>
        </p:nvSpPr>
        <p:spPr>
          <a:xfrm>
            <a:off x="1196697" y="2497098"/>
            <a:ext cx="51727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Análise de Feature Importance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6697" y="2992636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Investigar quais variáveis são mais influentes na previsão do churn para insights mais profundos.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3981510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0A988B"/>
          </a:solidFill>
          <a:ln/>
        </p:spPr>
      </p:sp>
      <p:sp>
        <p:nvSpPr>
          <p:cNvPr id="8" name="Text 6"/>
          <p:cNvSpPr/>
          <p:nvPr/>
        </p:nvSpPr>
        <p:spPr>
          <a:xfrm>
            <a:off x="1196697" y="3854410"/>
            <a:ext cx="55881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Exploração de Outros Algoritmos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196697" y="4349948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Testar modelos mais avançados, como Redes Neurais ou Gradient Boosting, para potencial aumento da acurácia.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37724" y="5338822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0A988B"/>
          </a:solidFill>
          <a:ln/>
        </p:spPr>
      </p:sp>
      <p:sp>
        <p:nvSpPr>
          <p:cNvPr id="11" name="Text 9"/>
          <p:cNvSpPr/>
          <p:nvPr/>
        </p:nvSpPr>
        <p:spPr>
          <a:xfrm>
            <a:off x="1196697" y="5211723"/>
            <a:ext cx="45923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Coleta de Dados Adicionais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96697" y="5707261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Integrar outras fontes de dados, como histórico de interações com o suporte ou pesquisas de satisfação.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6696135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0A988B"/>
          </a:solidFill>
          <a:ln/>
        </p:spPr>
      </p:sp>
      <p:sp>
        <p:nvSpPr>
          <p:cNvPr id="14" name="Text 12"/>
          <p:cNvSpPr/>
          <p:nvPr/>
        </p:nvSpPr>
        <p:spPr>
          <a:xfrm>
            <a:off x="1196697" y="6569035"/>
            <a:ext cx="50275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Desenvolvimento de Interface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96697" y="7064573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Criar uma interface amigável para que as equipes de negócio possam utilizar o modelo facilmente.</a:t>
            </a:r>
            <a:endParaRPr lang="en-US" sz="18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DE4EE9C-4457-206B-9039-9C14A41B92AA}"/>
              </a:ext>
            </a:extLst>
          </p:cNvPr>
          <p:cNvSpPr/>
          <p:nvPr/>
        </p:nvSpPr>
        <p:spPr>
          <a:xfrm>
            <a:off x="12737431" y="7748746"/>
            <a:ext cx="1796716" cy="383024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756</Words>
  <Application>Microsoft Office PowerPoint</Application>
  <PresentationFormat>Personalizar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Unbounded</vt:lpstr>
      <vt:lpstr>Cabin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Matheus Nogueira</cp:lastModifiedBy>
  <cp:revision>2</cp:revision>
  <dcterms:created xsi:type="dcterms:W3CDTF">2025-11-25T13:51:21Z</dcterms:created>
  <dcterms:modified xsi:type="dcterms:W3CDTF">2025-11-25T13:59:44Z</dcterms:modified>
</cp:coreProperties>
</file>